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f4a5d4a5f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f4a5d4a5f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f4a5d4a5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f4a5d4a5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f4a5d4a5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f4a5d4a5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f4a5d4a5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f4a5d4a5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f4a5d4a5f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f4a5d4a5f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f4a5d4a5f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f4a5d4a5f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f4a5d4a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f4a5d4a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f4a5d4a5f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f4a5d4a5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f4a5d4a5f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f4a5d4a5f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f4a5d4a5f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f4a5d4a5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f4a5d4a5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f4a5d4a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4a5d4a5f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4a5d4a5f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f4a5d4a5f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0f4a5d4a5f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4a5d4a5f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4a5d4a5f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f4a5d4a5f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f4a5d4a5f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f7d981b7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f7d981b7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f4a5d4a5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f4a5d4a5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f4a5d4a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0f4a5d4a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f4a5d4a5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f4a5d4a5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f4a5d4a5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f4a5d4a5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f4a5d4a5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0f4a5d4a5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f4a5d4a5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f4a5d4a5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f4a5d4a5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f4a5d4a5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f4a5d4a5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f4a5d4a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1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Описание </a:t>
            </a:r>
            <a:r>
              <a:rPr lang="ru" sz="3600"/>
              <a:t>бизнес-процессов научно-производственного комплекса </a:t>
            </a:r>
            <a:r>
              <a:rPr lang="ru" sz="3600"/>
              <a:t>«Омега»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074950" y="2885075"/>
            <a:ext cx="4069200" cy="1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В</a:t>
            </a:r>
            <a:r>
              <a:rPr lang="ru" sz="1700">
                <a:solidFill>
                  <a:schemeClr val="dk1"/>
                </a:solidFill>
              </a:rPr>
              <a:t>ыполнили студенты группы M33051: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Юрпалов Сергей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Кошкин Михаил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Верещагин Андрей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Семёнов Роман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11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выполнения проекта</a:t>
            </a:r>
            <a:endParaRPr sz="3200"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977600"/>
            <a:ext cx="87660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Процесс включает в себя следующие операции, нуждающиеся в автоматизации: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Согласование и утверждение 3D модели</a:t>
            </a:r>
            <a:r>
              <a:rPr lang="ru" sz="1600">
                <a:solidFill>
                  <a:schemeClr val="dk1"/>
                </a:solidFill>
              </a:rPr>
              <a:t> - </a:t>
            </a:r>
            <a:r>
              <a:rPr lang="ru" sz="1600">
                <a:solidFill>
                  <a:srgbClr val="1A1A1A"/>
                </a:solidFill>
                <a:highlight>
                  <a:srgbClr val="FFFFFF"/>
                </a:highlight>
              </a:rPr>
              <a:t>операция не автоматизирована, согласовываются и утверждаются печатные версии модели, необходимо автоматизировать операции в системе, для этого необходима интеграция с системой SolidWorks.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Утверждение всех чертежей</a:t>
            </a:r>
            <a:r>
              <a:rPr lang="ru" sz="1600">
                <a:solidFill>
                  <a:schemeClr val="dk1"/>
                </a:solidFill>
              </a:rPr>
              <a:t> - </a:t>
            </a:r>
            <a:r>
              <a:rPr lang="ru" sz="1600">
                <a:solidFill>
                  <a:srgbClr val="1A1A1A"/>
                </a:solidFill>
                <a:highlight>
                  <a:srgbClr val="FFFFFF"/>
                </a:highlight>
              </a:rPr>
              <a:t>операция не автоматизирована, согласовываются и утверждаются печатные версии чертежей, необходимо автоматизировать операции в системе, для этого необходима интеграция с системой КОМПАС.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Сборка изделия</a:t>
            </a:r>
            <a:r>
              <a:rPr lang="ru" sz="1600">
                <a:solidFill>
                  <a:schemeClr val="dk1"/>
                </a:solidFill>
              </a:rPr>
              <a:t> - инженеры-конструкторы собирают изделие по сборочному чертежу. Если деталь не подходит, она дорабатывается вручную на месте. Очевидно, средствами 1С невозможно автоматизировать процесс сборки, но можно упростить документооборот, связанный с ней.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78925" y="4221725"/>
            <a:ext cx="8520600" cy="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Согласование и утверждение 3D модели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 </a:t>
            </a:r>
            <a:r>
              <a:rPr lang="ru" sz="1600">
                <a:solidFill>
                  <a:schemeClr val="dk1"/>
                </a:solidFill>
              </a:rPr>
              <a:t>1С:PDM Управление инженерными делами или 1C:ERP+PM Управление проектной организацией</a:t>
            </a:r>
            <a:endParaRPr sz="1600"/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11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выполнения проекта</a:t>
            </a:r>
            <a:endParaRPr sz="320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676" y="831575"/>
            <a:ext cx="4993095" cy="32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435100" y="4298075"/>
            <a:ext cx="85206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Утверждение всех чертежей</a:t>
            </a:r>
            <a:r>
              <a:rPr lang="ru" sz="1600">
                <a:solidFill>
                  <a:schemeClr val="dk1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 </a:t>
            </a:r>
            <a:r>
              <a:rPr lang="ru" sz="1600">
                <a:solidFill>
                  <a:schemeClr val="dk1"/>
                </a:solidFill>
              </a:rPr>
              <a:t>1С:PDM Управление инженерными делами или 1C:ERP+PM Управление проектной организацией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356100" y="5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выполнения проекта</a:t>
            </a:r>
            <a:endParaRPr sz="3200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944" y="706950"/>
            <a:ext cx="6728605" cy="35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5269300" y="1150200"/>
            <a:ext cx="29232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Сборка изделия</a:t>
            </a:r>
            <a:r>
              <a:rPr lang="ru" sz="1600">
                <a:solidFill>
                  <a:schemeClr val="dk1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Документ “Заказ на сборку”</a:t>
            </a:r>
            <a:endParaRPr sz="1600"/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11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выполнения проекта</a:t>
            </a:r>
            <a:endParaRPr sz="3200"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0" y="757200"/>
            <a:ext cx="4488750" cy="27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451" y="2740398"/>
            <a:ext cx="4950950" cy="22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Подпроцесс заказа деталей по чертежам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1469850" y="4355925"/>
            <a:ext cx="62043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Диаграмма подпроцесса заказа деталей по чертежам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5" y="1270325"/>
            <a:ext cx="8783950" cy="21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13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Подпроцесс заказа деталей по чертежам</a:t>
            </a:r>
            <a:endParaRPr sz="3200"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147000" y="967575"/>
            <a:ext cx="8850000" cy="40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Процесс включает в себя следующие операции, нуждающиеся в автоматизации: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Утверждение заказа деталей</a:t>
            </a:r>
            <a:r>
              <a:rPr lang="ru" sz="1600">
                <a:solidFill>
                  <a:schemeClr val="dk1"/>
                </a:solidFill>
              </a:rPr>
              <a:t> -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требуется наладить хранение и отслеживаемость заказов, необходима автоматизация операции.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Формирование доверенности на получение товаров</a:t>
            </a:r>
            <a:r>
              <a:rPr lang="ru" sz="1600">
                <a:solidFill>
                  <a:schemeClr val="dk1"/>
                </a:solidFill>
              </a:rPr>
              <a:t> -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операция не автоматизирована, форма доверенности печатается и заполняется вручную, в связи с этим допускаются ошибки в заполнении доверенности, портятся бланки. Необходимо автоматизировать процесс.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Получение деталей</a:t>
            </a:r>
            <a:r>
              <a:rPr lang="ru" sz="1600">
                <a:solidFill>
                  <a:schemeClr val="dk1"/>
                </a:solidFill>
              </a:rPr>
              <a:t> - </a:t>
            </a:r>
            <a:r>
              <a:rPr lang="ru" sz="1600">
                <a:solidFill>
                  <a:srgbClr val="1A1A1A"/>
                </a:solidFill>
                <a:highlight>
                  <a:srgbClr val="FFFFFF"/>
                </a:highlight>
              </a:rPr>
              <a:t>инженер проверяет наличие всех деталей и отдает доверенность на получение товаров поставщику. Счет-фактура и накладная передаются в бухгалтерию без использования электронных ресурсов. Операции не автоматизированы, требуется автоматизации операций и интеграция с «1С: Бухгалтерия».</a:t>
            </a:r>
            <a:endParaRPr sz="1600">
              <a:solidFill>
                <a:srgbClr val="1A1A1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5135075" y="1218550"/>
            <a:ext cx="33291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Утверждение заказа деталей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 </a:t>
            </a: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" sz="1600">
                <a:solidFill>
                  <a:schemeClr val="dk1"/>
                </a:solidFill>
              </a:rPr>
              <a:t>Документ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"</a:t>
            </a:r>
            <a:r>
              <a:rPr lang="ru" sz="1600">
                <a:solidFill>
                  <a:schemeClr val="dk1"/>
                </a:solidFill>
              </a:rPr>
              <a:t>Заказ поставщику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"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117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Подпроцесс заказа деталей по чертежам</a:t>
            </a:r>
            <a:endParaRPr sz="3200"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50" y="766175"/>
            <a:ext cx="4335949" cy="258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425" y="2484225"/>
            <a:ext cx="5563826" cy="24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11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Подпроцесс заказа деталей по чертежам</a:t>
            </a:r>
            <a:endParaRPr sz="3200"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4236875"/>
            <a:ext cx="85206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Формирование доверенности на получение товаров</a:t>
            </a:r>
            <a:r>
              <a:rPr lang="ru" sz="1600">
                <a:solidFill>
                  <a:schemeClr val="dk1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Документ “Соглашение с поставщиком”</a:t>
            </a:r>
            <a:endParaRPr sz="160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2825"/>
            <a:ext cx="4454426" cy="20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125" y="1739950"/>
            <a:ext cx="4183750" cy="24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20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Подпроцесс заказа деталей по чертежам</a:t>
            </a:r>
            <a:endParaRPr sz="3200"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4447025"/>
            <a:ext cx="85206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Получение деталей → 1С:Бухгалтерия → Журнал Обмена данными → Меню Выполнение обмена данными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25" y="985225"/>
            <a:ext cx="3436950" cy="22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 b="0" l="-1140" r="1139" t="0"/>
          <a:stretch/>
        </p:blipFill>
        <p:spPr>
          <a:xfrm>
            <a:off x="4755650" y="2380350"/>
            <a:ext cx="36861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закрытия проекта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0" y="975800"/>
            <a:ext cx="8520600" cy="31060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1469850" y="4538925"/>
            <a:ext cx="62043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Диаграмма подпроцесса заказа деталей по чертежам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890100" y="-39825"/>
            <a:ext cx="72345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Общая диаграмма бизнес-процессов</a:t>
            </a:r>
            <a:endParaRPr sz="3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0" y="478425"/>
            <a:ext cx="8850111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48372" y="3894825"/>
            <a:ext cx="4967100" cy="13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ru" sz="1600">
                <a:solidFill>
                  <a:schemeClr val="dk1"/>
                </a:solidFill>
              </a:rPr>
              <a:t>Процесс заключения договора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ru" sz="1600">
                <a:solidFill>
                  <a:schemeClr val="dk1"/>
                </a:solidFill>
              </a:rPr>
              <a:t>Процесс выполнения проекта</a:t>
            </a:r>
            <a:br>
              <a:rPr lang="ru" sz="1600">
                <a:solidFill>
                  <a:schemeClr val="dk1"/>
                </a:solidFill>
              </a:rPr>
            </a:br>
            <a:r>
              <a:rPr lang="ru" sz="1600">
                <a:solidFill>
                  <a:schemeClr val="dk1"/>
                </a:solidFill>
              </a:rPr>
              <a:t>   ▸ Подпроцесс заказа деталей по чертежам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ru" sz="1600">
                <a:solidFill>
                  <a:schemeClr val="dk1"/>
                </a:solidFill>
              </a:rPr>
              <a:t>Процесс закрытия проекта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Процесс закрытия проекта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50">
                <a:solidFill>
                  <a:schemeClr val="dk1"/>
                </a:solidFill>
              </a:rPr>
              <a:t>Процесс включает в себя следующие операции, нуждающиеся в автоматизации:</a:t>
            </a:r>
            <a:endParaRPr sz="16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ru" sz="1450">
                <a:solidFill>
                  <a:schemeClr val="dk1"/>
                </a:solidFill>
              </a:rPr>
              <a:t>Формирование счета на оплату - </a:t>
            </a:r>
            <a:r>
              <a:rPr lang="ru" sz="1450">
                <a:solidFill>
                  <a:srgbClr val="1A1A1A"/>
                </a:solidFill>
                <a:highlight>
                  <a:srgbClr val="FFFFFF"/>
                </a:highlight>
              </a:rPr>
              <a:t>Бухгалтер формирует счет на оплату и отправляет его заказчику. Операция частично автоматизирована в системе «1С: Бухгалтерия» и требует автоматизации в системе.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ru" sz="1450">
                <a:solidFill>
                  <a:schemeClr val="dk1"/>
                </a:solidFill>
              </a:rPr>
              <a:t>Формирование счет-фактуры и накладной - </a:t>
            </a:r>
            <a:r>
              <a:rPr lang="ru" sz="1450">
                <a:solidFill>
                  <a:srgbClr val="1A1A1A"/>
                </a:solidFill>
                <a:highlight>
                  <a:srgbClr val="FFFFFF"/>
                </a:highlight>
              </a:rPr>
              <a:t>Бухгалтер формирует счет-фактуру и накладную, передает их главному конструктору. Операция частично автоматизирована в системе «1С: Бухгалтерия» и требует автоматизации в системе.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ru" sz="1450">
                <a:solidFill>
                  <a:schemeClr val="dk1"/>
                </a:solidFill>
              </a:rPr>
              <a:t>Получение накладной - </a:t>
            </a:r>
            <a:r>
              <a:rPr lang="ru" sz="1450">
                <a:solidFill>
                  <a:srgbClr val="1A1A1A"/>
                </a:solidFill>
                <a:highlight>
                  <a:srgbClr val="FFFFFF"/>
                </a:highlight>
              </a:rPr>
              <a:t>инженер, сопровождающий оборудование, забирает подтвержденную накладную и передает ее в бухгалтерию. Операция не автоматизирована, требуется автоматизация и интеграция с «1С: Бухгалтерия».</a:t>
            </a:r>
            <a:endParaRPr sz="145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Процесс закрытия проекта</a:t>
            </a:r>
            <a:endParaRPr sz="3200"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4329200"/>
            <a:ext cx="85206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Формирование счета на оплату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 </a:t>
            </a:r>
            <a:r>
              <a:rPr lang="ru" sz="1600">
                <a:solidFill>
                  <a:schemeClr val="dk1"/>
                </a:solidFill>
              </a:rPr>
              <a:t>График оплаты / платежа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 Типовое соглашение об условиях продаж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5" y="819325"/>
            <a:ext cx="4160251" cy="314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825" y="861325"/>
            <a:ext cx="4910826" cy="2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закрытия проекта</a:t>
            </a:r>
            <a:endParaRPr sz="3200"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4159000" y="3226525"/>
            <a:ext cx="9085200" cy="18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Формирование счёт-фактуры и накладной</a:t>
            </a:r>
            <a:r>
              <a:rPr lang="ru" sz="1600">
                <a:solidFill>
                  <a:schemeClr val="dk1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Документ “Счёт-фактура”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1С:</a:t>
            </a:r>
            <a:r>
              <a:rPr lang="ru" sz="1600">
                <a:solidFill>
                  <a:schemeClr val="dk1"/>
                </a:solidFill>
              </a:rPr>
              <a:t> Бухгалтерия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6200"/>
            <a:ext cx="4149673" cy="22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875" y="736188"/>
            <a:ext cx="4174425" cy="224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900" y="3028575"/>
            <a:ext cx="3706425" cy="200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закрытия проекта</a:t>
            </a:r>
            <a:endParaRPr sz="3200"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557875" y="3862700"/>
            <a:ext cx="31857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Получение накладной</a:t>
            </a:r>
            <a:r>
              <a:rPr lang="ru" sz="1600">
                <a:solidFill>
                  <a:schemeClr val="dk1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1С:</a:t>
            </a:r>
            <a:r>
              <a:rPr lang="ru" sz="1600">
                <a:solidFill>
                  <a:schemeClr val="dk1"/>
                </a:solidFill>
              </a:rPr>
              <a:t> Бухгалтерия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00" y="844500"/>
            <a:ext cx="3833850" cy="2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50" y="692097"/>
            <a:ext cx="4093475" cy="18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025" y="2470800"/>
            <a:ext cx="3185725" cy="2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430725" y="192900"/>
            <a:ext cx="2178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Источники</a:t>
            </a:r>
            <a:endParaRPr sz="3200"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259875" y="1191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" sz="1600">
                <a:solidFill>
                  <a:schemeClr val="dk1"/>
                </a:solidFill>
              </a:rPr>
              <a:t>Гладкий А.А. </a:t>
            </a:r>
            <a:r>
              <a:rPr lang="ru" sz="1600">
                <a:solidFill>
                  <a:schemeClr val="dk1"/>
                </a:solidFill>
              </a:rPr>
              <a:t>1С: Управление торговлей 8.2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lang="ru" sz="1600">
                <a:solidFill>
                  <a:schemeClr val="dk1"/>
                </a:solidFill>
              </a:rPr>
              <a:t>(Настройка, конфигурирование и администрирование)</a:t>
            </a:r>
            <a:br>
              <a:rPr lang="ru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" sz="1600">
                <a:solidFill>
                  <a:schemeClr val="dk1"/>
                </a:solidFill>
              </a:rPr>
              <a:t>Селищев Н.В. 1С Предприятие 8.2. Управление торговлей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1008450" y="327350"/>
            <a:ext cx="7127100" cy="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Спасибо за внимание!</a:t>
            </a:r>
            <a:endParaRPr sz="5000"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1699450"/>
            <a:ext cx="7127099" cy="224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0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заключения договора</a:t>
            </a:r>
            <a:endParaRPr sz="32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63" y="886925"/>
            <a:ext cx="8781875" cy="353613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469850" y="4487475"/>
            <a:ext cx="62043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Диаграмма процесса заключения договора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218400" y="1186100"/>
            <a:ext cx="870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Процесс включает в себя следующие операции, нуждающиеся в оптимизации: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Формирование заказа</a:t>
            </a:r>
            <a:r>
              <a:rPr lang="ru" sz="1600">
                <a:solidFill>
                  <a:schemeClr val="dk1"/>
                </a:solidFill>
              </a:rPr>
              <a:t> - операция не автоматизирована, сложно отслеживать заказы, необходимо автоматизировать операцию в системе.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Формирование и утверждение технического задания</a:t>
            </a:r>
            <a:r>
              <a:rPr lang="ru" sz="1600">
                <a:solidFill>
                  <a:schemeClr val="dk1"/>
                </a:solidFill>
              </a:rPr>
              <a:t> - операция не автоматизирована, утверждение происходит на бумаге, занимает достаточно длительное время, необходимо автоматизировать операцию в системе.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Оформление коммерческого предложения</a:t>
            </a:r>
            <a:r>
              <a:rPr lang="ru" sz="1600">
                <a:solidFill>
                  <a:schemeClr val="dk1"/>
                </a:solidFill>
              </a:rPr>
              <a:t> - операция частично автоматизирована в системе "1С: Бухгалтерия" и требует автоматизации в системе.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ru" sz="1600">
                <a:solidFill>
                  <a:schemeClr val="dk1"/>
                </a:solidFill>
              </a:rPr>
              <a:t>Оформление, согласование и утверждение договора</a:t>
            </a:r>
            <a:r>
              <a:rPr lang="ru" sz="1600">
                <a:solidFill>
                  <a:schemeClr val="dk1"/>
                </a:solidFill>
              </a:rPr>
              <a:t> - операция частично автоматизирована в системе "1С: Бухгалтерия" и требует автоматизации в системе.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заключения договора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5898875" y="1661750"/>
            <a:ext cx="31029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Формирования заказа →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</a:t>
            </a:r>
            <a:r>
              <a:rPr lang="ru">
                <a:solidFill>
                  <a:schemeClr val="dk1"/>
                </a:solidFill>
              </a:rPr>
              <a:t>окумент “Заказ клиента”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8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3200"/>
              <a:t>Процесс заключения договора</a:t>
            </a:r>
            <a:endParaRPr sz="32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28885"/>
            <a:ext cx="5466327" cy="227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725" y="2962051"/>
            <a:ext cx="7266580" cy="19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252200" y="4045225"/>
            <a:ext cx="6639600" cy="1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Формирование и утверждение технического задания →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Документ “Электронное письмо исходящее”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8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3200"/>
              <a:t>Процесс заключения договора</a:t>
            </a:r>
            <a:endParaRPr sz="32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63" y="869700"/>
            <a:ext cx="6090075" cy="317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7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заключения договора</a:t>
            </a:r>
            <a:endParaRPr sz="3200"/>
          </a:p>
        </p:txBody>
      </p:sp>
      <p:sp>
        <p:nvSpPr>
          <p:cNvPr id="96" name="Google Shape;96;p19"/>
          <p:cNvSpPr txBox="1"/>
          <p:nvPr/>
        </p:nvSpPr>
        <p:spPr>
          <a:xfrm>
            <a:off x="180700" y="4399025"/>
            <a:ext cx="8664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Оформление коммерческого предложения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→ Документ "Коммерческие предложения" →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1С:</a:t>
            </a:r>
            <a:r>
              <a:rPr lang="ru" sz="1600">
                <a:solidFill>
                  <a:schemeClr val="dk1"/>
                </a:solidFill>
              </a:rPr>
              <a:t> Бухгалтерия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0" y="943200"/>
            <a:ext cx="7157176" cy="25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875" y="2571750"/>
            <a:ext cx="6270700" cy="18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4262100"/>
            <a:ext cx="85206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Оформление, согласование и утверждение договора → Документ “Индивидуальное соглашение с клиентом”</a:t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184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заключения договора</a:t>
            </a:r>
            <a:endParaRPr sz="32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0600"/>
            <a:ext cx="5748300" cy="1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375" y="1918125"/>
            <a:ext cx="2897250" cy="21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525" y="1918125"/>
            <a:ext cx="2843722" cy="21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17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Процесс выполнения проекта</a:t>
            </a:r>
            <a:endParaRPr sz="32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0975"/>
            <a:ext cx="8839200" cy="240161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1469850" y="4011350"/>
            <a:ext cx="62043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Диаграмма процесса выполнения проекта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